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339" r:id="rId3"/>
    <p:sldId id="336" r:id="rId4"/>
    <p:sldId id="340" r:id="rId5"/>
    <p:sldId id="341" r:id="rId6"/>
    <p:sldId id="337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B23"/>
    <a:srgbClr val="3333FF"/>
    <a:srgbClr val="2D86D7"/>
    <a:srgbClr val="A66516"/>
    <a:srgbClr val="BDD9F3"/>
    <a:srgbClr val="5A9FE0"/>
    <a:srgbClr val="4A4848"/>
    <a:srgbClr val="71C0EB"/>
    <a:srgbClr val="F2F2F2"/>
    <a:srgbClr val="7A83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031" autoAdjust="0"/>
    <p:restoredTop sz="86439" autoAdjust="0"/>
  </p:normalViewPr>
  <p:slideViewPr>
    <p:cSldViewPr snapToGrid="0">
      <p:cViewPr varScale="1">
        <p:scale>
          <a:sx n="85" d="100"/>
          <a:sy n="85" d="100"/>
        </p:scale>
        <p:origin x="-744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1A0EB-62C7-40D4-B2CC-1C62E754259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37384-5BD3-44AE-B45A-513CD33CB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38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37384-5BD3-44AE-B45A-513CD33CB3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37384-5BD3-44AE-B45A-513CD33CB3B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4F54-58B3-4B55-A2DC-D208B5EB6BC8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1D5D-54A6-4A26-91CF-C2C69D30F2F4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9B87-C4AF-4ABD-9347-BF5CB0620A71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245-405F-4A1E-8100-A5D01F04DFBD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0E7E-CF2D-48E4-B2C5-FBB25787A518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E15-5281-4927-B6E8-ACBDC06F1CF7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7E8B-3BBB-4072-B68D-B7562ADA42A5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AE9D-FCBF-4FAA-A09C-DC3D0B37C9B0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B0E-9F14-4C8E-89E7-7CDB87CD308E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A522-BCF3-4A5D-B61E-A96503C70B3D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B32D-D387-4BD4-B047-2925355DCD0F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08698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CDD8-40F4-4718-8FDD-E84490965F7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225A-FC90-4E4F-B03C-802015731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586A-038E-4059-93E7-16366B6D84B6}" type="datetime1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225F-9114-46DC-A3D4-A453DC2D9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>
            <a:extLst>
              <a:ext uri="{FF2B5EF4-FFF2-40B4-BE49-F238E27FC236}">
                <a16:creationId xmlns:a16="http://schemas.microsoft.com/office/drawing/2014/main" xmlns="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4" name="Picture 28">
            <a:extLst>
              <a:ext uri="{FF2B5EF4-FFF2-40B4-BE49-F238E27FC236}">
                <a16:creationId xmlns:a16="http://schemas.microsoft.com/office/drawing/2014/main" xmlns="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601" y="2354129"/>
            <a:ext cx="5745018" cy="4009725"/>
          </a:xfrm>
          <a:prstGeom prst="rect">
            <a:avLst/>
          </a:prstGeom>
        </p:spPr>
      </p:pic>
      <p:sp>
        <p:nvSpPr>
          <p:cNvPr id="5" name="object 24"/>
          <p:cNvSpPr txBox="1"/>
          <p:nvPr/>
        </p:nvSpPr>
        <p:spPr>
          <a:xfrm>
            <a:off x="1236682" y="5399088"/>
            <a:ext cx="2061210" cy="480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5" dirty="0">
                <a:solidFill>
                  <a:srgbClr val="616061"/>
                </a:solidFill>
                <a:latin typeface="Montserrat"/>
                <a:cs typeface="Montserrat"/>
              </a:rPr>
              <a:t>апрель,</a:t>
            </a:r>
            <a:r>
              <a:rPr sz="2100" spc="-65" dirty="0">
                <a:solidFill>
                  <a:srgbClr val="616061"/>
                </a:solidFill>
                <a:latin typeface="Montserrat"/>
                <a:cs typeface="Montserrat"/>
              </a:rPr>
              <a:t> </a:t>
            </a:r>
            <a:r>
              <a:rPr sz="2950" b="1" spc="20" dirty="0">
                <a:solidFill>
                  <a:srgbClr val="616061"/>
                </a:solidFill>
                <a:latin typeface="Montserrat-SemiBold"/>
                <a:cs typeface="Montserrat-SemiBold"/>
              </a:rPr>
              <a:t>2023</a:t>
            </a:r>
            <a:endParaRPr sz="2950" dirty="0">
              <a:latin typeface="Montserrat-SemiBold"/>
              <a:cs typeface="Montserrat-SemiBold"/>
            </a:endParaRPr>
          </a:p>
        </p:txBody>
      </p:sp>
      <p:sp>
        <p:nvSpPr>
          <p:cNvPr id="6" name="object 25"/>
          <p:cNvSpPr txBox="1"/>
          <p:nvPr/>
        </p:nvSpPr>
        <p:spPr>
          <a:xfrm>
            <a:off x="322227" y="1149909"/>
            <a:ext cx="7768828" cy="63863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4000" dirty="0" smtClean="0">
                <a:solidFill>
                  <a:srgbClr val="616061"/>
                </a:solidFill>
                <a:latin typeface="Montserrat-Medium"/>
                <a:cs typeface="Montserrat-Medium"/>
              </a:rPr>
              <a:t>«Что такое Социальный фонд»</a:t>
            </a:r>
            <a:endParaRPr sz="4000" dirty="0">
              <a:latin typeface="Montserrat-Medium"/>
              <a:cs typeface="Montserrat-Medium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783032" y="1242202"/>
            <a:ext cx="8731250" cy="30568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На портале </a:t>
            </a:r>
            <a:r>
              <a:rPr lang="ru-RU" sz="36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Госуслуг</a:t>
            </a: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(ЕПГУ) существует 3 уровня учетной записи:</a:t>
            </a:r>
            <a:b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− упрощенная;</a:t>
            </a:r>
            <a:b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− стандартная;</a:t>
            </a:r>
            <a:b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− подтвержденная.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74738" y="142875"/>
            <a:ext cx="10220325" cy="968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Ссылка для регистрации: https://esia.gosuslugi.ru/registration/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7046913" y="1425575"/>
            <a:ext cx="43195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I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. Зарегистрироваться на портале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Госуслуг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и получить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подтвержденную учетную запись, а вместе с ней – доступ ко всем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услугам портала можно одним из следующих способов (рис. 1):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1. Зарегистрировать учетную запись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онлайн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через банк;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2. Зарегистрировать учетную запись через центр обслуживания;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3. Зарегистрировать учетную запись на портале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Госуслуг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и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поднять уровень учетной записи до подтвержденной.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182688"/>
            <a:ext cx="63912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154113"/>
            <a:ext cx="619125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7209047" y="1417428"/>
            <a:ext cx="43656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1). Чтобы зарегистрировать учетную запись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онлайн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через банк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необходимо выполнить следующие шаги: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1. Нажмите кнопку «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Онлайн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через банк» (рис. 1);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2. В открывшемся окне выберите банк, клиентом которого Вы являетесь (рис. 2);</a:t>
            </a:r>
          </a:p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3. Далее следуйте инструкции, размещенной на сайте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соответствующего банка (она откроется по нажатию на кнопку с его логотипом и названием).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7542" y="366066"/>
            <a:ext cx="1063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Регистрация  учетной записи </a:t>
            </a:r>
            <a:r>
              <a:rPr lang="ru-RU" sz="3600" dirty="0" err="1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онлайн</a:t>
            </a:r>
            <a:r>
              <a:rPr lang="ru-RU" sz="3600" dirty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через банк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8027988" y="1700213"/>
            <a:ext cx="33829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2) Чтобы зарегистрировать учетную запись через центр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обслуживания необходимо выполнить следующие шаги: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1. Нажмите кнопку «Через центр обслуживания» (рис. 1);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2. В открывшемся окне, в строке поиска введите ближайший для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Вас адрес (рис. 3);</a:t>
            </a: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971057" y="319026"/>
            <a:ext cx="112209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Регистрация учетной записи через центр обслуживания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809750"/>
            <a:ext cx="7593013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530350" y="274638"/>
            <a:ext cx="92191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Регистрация учетной записи через центр 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обслуживания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2044700"/>
            <a:ext cx="80391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7727950" y="1779588"/>
            <a:ext cx="40433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3. Кликните на любую метку и Вам откроется подробная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информация о центре обслуживания, который она обозначает (рис. 4);</a:t>
            </a:r>
          </a:p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4. Обратитесь в выбранный центр обслуживания (требуется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личное посещение) и получите подтвержденную учетную запись сразу после проверки данных.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6096000" y="1506538"/>
            <a:ext cx="53705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3). Чтобы зарегистрировать учетную запись на портале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Госуслуг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и поднять уровень учетной записи до подтвержденной необходимо выполнить следующие шаги:</a:t>
            </a:r>
          </a:p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1. Нажмите кнопку «Другой способ регистрации» (рис. 1);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2. Укажите в регистрационной форме свою фамилию, имя,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мобильный телефон и адрес электронной почты. После клика на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кнопку регистрации вы получите СМС с кодом подтверждения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регистрации (рис. 5);</a:t>
            </a: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001991" y="265113"/>
            <a:ext cx="7539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Регистрация учетной записи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1235075"/>
            <a:ext cx="3306762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312863"/>
            <a:ext cx="58737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6302375" y="2447925"/>
            <a:ext cx="52625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3. Введите код подтверждения регистрации в соответствующее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поле формы для подтверждения номера телефона и нажмите кнопку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«Продолжить» (рис. 6);</a:t>
            </a:r>
          </a:p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4. Придумайте пароль и войдите в свой профиль;</a:t>
            </a:r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3835399" y="265113"/>
            <a:ext cx="61108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Подтверждение телефона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525" y="757238"/>
            <a:ext cx="7153275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1747838" y="6332538"/>
            <a:ext cx="8551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5. В открывшемся окне нажмите кнопку «Продолжить» (рис. 7);</a:t>
            </a: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2725947" y="265113"/>
            <a:ext cx="62656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Окно информирования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722313"/>
            <a:ext cx="95154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1509623" y="203200"/>
            <a:ext cx="9221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Создание упрощенной учетной записи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2938463" y="6256338"/>
            <a:ext cx="6833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6. Нажмите кнопку «Заполнить профиль» (рис. 8);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7978775" y="968375"/>
            <a:ext cx="36210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7. В открывшейся форме укажите необходимые данные, в том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числе СНИЛС и данные документа, удостоверяющего личность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(паспорт гражданина РФ).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Данные проходят проверку в органах регистрационного учета МВД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России и Социальном фонде РФ. На ваш электронный адрес будет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направлено уведомление о результатах проверки. Это может занять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от нескольких часов до нескольких дней (рис. 9);</a:t>
            </a:r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1311215" y="203200"/>
            <a:ext cx="9609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Создание стандартной учетной записи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1201738"/>
            <a:ext cx="6964362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107" y="1"/>
            <a:ext cx="4730395" cy="24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12500" cy="12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1371" y="1796819"/>
            <a:ext cx="11617291" cy="1027960"/>
          </a:xfrm>
          <a:prstGeom prst="rect">
            <a:avLst/>
          </a:prstGeom>
        </p:spPr>
        <p:txBody>
          <a:bodyPr wrap="square" lIns="121906" tIns="60953" rIns="121906" bIns="60953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31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МИССИЯ </a:t>
            </a:r>
          </a:p>
          <a:p>
            <a:pPr lvl="0">
              <a:lnSpc>
                <a:spcPct val="120000"/>
              </a:lnSpc>
              <a:defRPr/>
            </a:pPr>
            <a:r>
              <a:rPr lang="ru-RU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ФОНДА ПЕНСИОННОГО И СОЦИАЛЬНОГО СТРАХОВАНИЯ РОССИЙСКОЙ ФЕДЕРАЦИИ</a:t>
            </a:r>
            <a:endParaRPr lang="ru-RU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03939" y="3634738"/>
            <a:ext cx="11521280" cy="2496277"/>
          </a:xfrm>
          <a:prstGeom prst="rect">
            <a:avLst/>
          </a:prstGeom>
        </p:spPr>
        <p:txBody>
          <a:bodyPr vert="horz" lIns="121906" tIns="60953" rIns="121906" bIns="60953" rtlCol="0">
            <a:normAutofit/>
          </a:bodyPr>
          <a:lstStyle/>
          <a:p>
            <a:pPr>
              <a:lnSpc>
                <a:spcPct val="140000"/>
              </a:lnSpc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ЗАБОТИМСЯ О БЛАГОПОЛУЧИИ КАЖДОГО ЧЕЛОВЕКА, РЕАЛИЗУЯ СОЦИАЛЬНУЮ ПОЛИТИКУ ГОСУДАРСТВА, ОБЕСПЕЧИВАЕМ ПРОСТОТУ И УДОБСТВО ПОЛУЧЕНИЯ ГРАЖДАНАМИ МЕР СОЦИАЛЬНОЙ ПОДДЕРЖКИ НА ОСНОВЕ СОВРЕМЕННЫХ ТЕХНОЛОГИЙ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19" y="6000715"/>
            <a:ext cx="754369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2355850" y="203200"/>
            <a:ext cx="7380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Создание подтвержденной учетной записи</a:t>
            </a: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798932" y="1900447"/>
            <a:ext cx="107219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8. Создание подтвержденной учетной записи: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− лично, обратившись с документом, удостоверяющим личность и СНИЛС в удобный Центр обслуживания;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−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онлайн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через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интернет-банки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: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СберБанк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, Банк ВТБ,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Тинькофф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Банк, Почта Банк, Банк Санкт-Петербург,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Ак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Барс Банк, СКБ Банк,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Газэнергобанк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,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ДелоБанк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(при условии, что Вы являетесь клиентом);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− </a:t>
            </a:r>
            <a:r>
              <a:rPr lang="ru-RU" sz="20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онлайн</a:t>
            </a: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 с помощью электронной подписи.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385763" y="1389063"/>
            <a:ext cx="1139348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Для того, чтобы проверить уровень Вашей учетной записи ЕПГУ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необходимо выполнить следующие шаги: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1. Войдите в свой профиль на сайте https://www.gosuslugi.ru/;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2. Нажмите на свою фамилию — она указана в правом верхнем углу экрана;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Шаг 3. Нажмите кнопку «Профиль». В открывшемся окне будет указан уровень Вашей учетной записи.</a:t>
            </a:r>
            <a:b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</a:br>
            <a:r>
              <a:rPr lang="ru-RU" sz="20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Также, уровень учетной записи ЕПГУ можно проверить перейдя по ссылке https://esia.gosuslugi.ru/, выполнив «Вход».</a:t>
            </a:r>
            <a:r>
              <a:rPr lang="ru-RU" sz="3000" b="1" dirty="0">
                <a:latin typeface="Calibri" pitchFamily="34" charset="0"/>
              </a:rPr>
              <a:t/>
            </a:r>
            <a:br>
              <a:rPr lang="ru-RU" sz="3000" b="1" dirty="0">
                <a:latin typeface="Calibri" pitchFamily="34" charset="0"/>
              </a:rPr>
            </a:br>
            <a:endParaRPr lang="ru-RU" sz="3000" b="1" dirty="0">
              <a:latin typeface="Calibri" pitchFamily="34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2355850" y="203200"/>
            <a:ext cx="7380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Проверка уровня учетной записи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2500" cy="12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257" y="1121229"/>
            <a:ext cx="6781800" cy="302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овое поле 5"/>
          <p:cNvSpPr txBox="1"/>
          <p:nvPr/>
        </p:nvSpPr>
        <p:spPr>
          <a:xfrm>
            <a:off x="244380" y="4343400"/>
            <a:ext cx="1158839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Социальный фонд начал работу с 1 января 2023 года и объединил функции Пенсионного фонда (ПФР) и Фонда социального страхования (ФСС). </a:t>
            </a:r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990850" y="318785"/>
            <a:ext cx="8032750" cy="81718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Создание Социального фонда</a:t>
            </a:r>
            <a:endParaRPr lang="ru-RU" sz="3600" dirty="0">
              <a:solidFill>
                <a:srgbClr val="1F539F"/>
              </a:solidFill>
              <a:latin typeface="Palatino Linotype" panose="02040502050505030304" pitchFamily="18" charset="0"/>
              <a:ea typeface="Montserrat Medium"/>
              <a:cs typeface="Montserrat Medium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2878" y="1266595"/>
            <a:ext cx="10050722" cy="0"/>
          </a:xfrm>
          <a:prstGeom prst="line">
            <a:avLst/>
          </a:prstGeom>
          <a:ln w="28575">
            <a:solidFill>
              <a:schemeClr val="accent1"/>
            </a:solidFill>
          </a:ln>
        </p:spPr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58B35E-3125-44C8-929A-D334F5504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7261" y="179444"/>
            <a:ext cx="2116685" cy="854433"/>
          </a:xfrm>
          <a:prstGeom prst="rect">
            <a:avLst/>
          </a:prstGeom>
        </p:spPr>
      </p:pic>
      <p:sp>
        <p:nvSpPr>
          <p:cNvPr id="19" name="Текстовое поле 5"/>
          <p:cNvSpPr txBox="1"/>
          <p:nvPr/>
        </p:nvSpPr>
        <p:spPr>
          <a:xfrm>
            <a:off x="523842" y="1355405"/>
            <a:ext cx="11233260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Создан Федеральным законом от 14.07.2022 № 236-ФЗ «О Фонде пенсионного и социального страхования Российской Федерации»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15" name="Текстовое поле 5"/>
          <p:cNvSpPr txBox="1"/>
          <p:nvPr/>
        </p:nvSpPr>
        <p:spPr>
          <a:xfrm>
            <a:off x="2854712" y="2925867"/>
            <a:ext cx="933728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Упрощен порядок выплат, сократились сроки их ожидания.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20" name="Текстовое поле 5"/>
          <p:cNvSpPr txBox="1"/>
          <p:nvPr/>
        </p:nvSpPr>
        <p:spPr>
          <a:xfrm>
            <a:off x="2854712" y="3370856"/>
            <a:ext cx="933728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Сохранены все установленные выплаты.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21" name="Текстовое поле 5"/>
          <p:cNvSpPr txBox="1"/>
          <p:nvPr/>
        </p:nvSpPr>
        <p:spPr>
          <a:xfrm>
            <a:off x="2888166" y="3781856"/>
            <a:ext cx="930383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Оптимизировано оформление федеральных выплат. 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22" name="Текстовое поле 5"/>
          <p:cNvSpPr txBox="1"/>
          <p:nvPr/>
        </p:nvSpPr>
        <p:spPr>
          <a:xfrm>
            <a:off x="2921620" y="4171354"/>
            <a:ext cx="957518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Утверждена единая форма отчетности по форме ЕФС – 1.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23" name="Текстовое поле 5"/>
          <p:cNvSpPr txBox="1"/>
          <p:nvPr/>
        </p:nvSpPr>
        <p:spPr>
          <a:xfrm>
            <a:off x="2274849" y="5040358"/>
            <a:ext cx="991715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На территории Красноярского края создан 61 Единых офиса клиентского обслуживания.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36" y="2634874"/>
            <a:ext cx="2177648" cy="13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Текстовое поле 5"/>
          <p:cNvSpPr txBox="1"/>
          <p:nvPr/>
        </p:nvSpPr>
        <p:spPr>
          <a:xfrm>
            <a:off x="430916" y="3944612"/>
            <a:ext cx="210041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Единая база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399" y="5032321"/>
            <a:ext cx="1347787" cy="132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7918" y="3021979"/>
            <a:ext cx="323547" cy="3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3047" y="3430856"/>
            <a:ext cx="323547" cy="3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633" y="3862037"/>
            <a:ext cx="323547" cy="3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218" y="4248614"/>
            <a:ext cx="323547" cy="2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93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990850" y="318785"/>
            <a:ext cx="8032750" cy="81718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Государственные </a:t>
            </a: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услуги</a:t>
            </a:r>
            <a:endParaRPr lang="ru-RU" sz="3600" dirty="0">
              <a:solidFill>
                <a:srgbClr val="1F539F"/>
              </a:solidFill>
              <a:latin typeface="Palatino Linotype" panose="02040502050505030304" pitchFamily="18" charset="0"/>
              <a:ea typeface="Montserrat Medium"/>
              <a:cs typeface="Montserrat Medium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2878" y="1266595"/>
            <a:ext cx="10050722" cy="0"/>
          </a:xfrm>
          <a:prstGeom prst="line">
            <a:avLst/>
          </a:prstGeom>
          <a:ln w="28575">
            <a:solidFill>
              <a:schemeClr val="accent1"/>
            </a:solidFill>
          </a:ln>
        </p:spPr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58B35E-3125-44C8-929A-D334F5504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7261" y="179444"/>
            <a:ext cx="2116685" cy="8544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53924"/>
            <a:ext cx="2634342" cy="261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овое поле 5"/>
          <p:cNvSpPr txBox="1"/>
          <p:nvPr/>
        </p:nvSpPr>
        <p:spPr>
          <a:xfrm>
            <a:off x="2802523" y="1298062"/>
            <a:ext cx="3739791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Предоставляются комплексно в рамках жизненной ситуации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28055"/>
            <a:ext cx="2506093" cy="310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Текстовое поле 5"/>
          <p:cNvSpPr txBox="1"/>
          <p:nvPr/>
        </p:nvSpPr>
        <p:spPr>
          <a:xfrm>
            <a:off x="9040037" y="1469572"/>
            <a:ext cx="293424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Проактивные</a:t>
            </a:r>
            <a:r>
              <a:rPr lang="ru-RU" sz="32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 и удобные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906" y="4527815"/>
            <a:ext cx="2635431" cy="214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овое поле 5"/>
          <p:cNvSpPr txBox="1"/>
          <p:nvPr/>
        </p:nvSpPr>
        <p:spPr>
          <a:xfrm>
            <a:off x="2509024" y="5617028"/>
            <a:ext cx="424861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Клиентоцентричные</a:t>
            </a:r>
            <a:endParaRPr lang="ru-RU" sz="3200" dirty="0" smtClean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6127" y="4294357"/>
            <a:ext cx="2620537" cy="241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Текстовое поле 5"/>
          <p:cNvSpPr txBox="1"/>
          <p:nvPr/>
        </p:nvSpPr>
        <p:spPr>
          <a:xfrm>
            <a:off x="9084262" y="4964152"/>
            <a:ext cx="3271024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Технологичные и быстрые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3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990850" y="318785"/>
            <a:ext cx="8032750" cy="81718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Принцип </a:t>
            </a:r>
            <a:r>
              <a:rPr lang="ru-RU" sz="3600" dirty="0" err="1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клиентоцентричности</a:t>
            </a:r>
            <a:endParaRPr lang="ru-RU" sz="3600" dirty="0">
              <a:solidFill>
                <a:srgbClr val="1F539F"/>
              </a:solidFill>
              <a:latin typeface="Palatino Linotype" panose="02040502050505030304" pitchFamily="18" charset="0"/>
              <a:ea typeface="Montserrat Medium"/>
              <a:cs typeface="Montserrat Medium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2878" y="1266595"/>
            <a:ext cx="10050722" cy="0"/>
          </a:xfrm>
          <a:prstGeom prst="line">
            <a:avLst/>
          </a:prstGeom>
          <a:ln w="28575">
            <a:solidFill>
              <a:schemeClr val="accent1"/>
            </a:solidFill>
          </a:ln>
        </p:spPr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58B35E-3125-44C8-929A-D334F5504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7261" y="179444"/>
            <a:ext cx="2116685" cy="854433"/>
          </a:xfrm>
          <a:prstGeom prst="rect">
            <a:avLst/>
          </a:prstGeom>
        </p:spPr>
      </p:pic>
      <p:sp>
        <p:nvSpPr>
          <p:cNvPr id="12" name="Текстовое поле 5"/>
          <p:cNvSpPr txBox="1"/>
          <p:nvPr/>
        </p:nvSpPr>
        <p:spPr>
          <a:xfrm>
            <a:off x="1771029" y="1614908"/>
            <a:ext cx="268744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Доступность услуг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13" name="Текстовое поле 5"/>
          <p:cNvSpPr txBox="1"/>
          <p:nvPr/>
        </p:nvSpPr>
        <p:spPr>
          <a:xfrm>
            <a:off x="1639884" y="3326668"/>
            <a:ext cx="2992243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Постоянное повышение качества 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14" name="Текстовое поле 5"/>
          <p:cNvSpPr txBox="1"/>
          <p:nvPr/>
        </p:nvSpPr>
        <p:spPr>
          <a:xfrm>
            <a:off x="1768670" y="5369714"/>
            <a:ext cx="215961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Открытость и прозрачность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16" name="Текстовое поле 5"/>
          <p:cNvSpPr txBox="1"/>
          <p:nvPr/>
        </p:nvSpPr>
        <p:spPr>
          <a:xfrm>
            <a:off x="6976105" y="1507321"/>
            <a:ext cx="341453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Индивидуальный подход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17" name="Текстовое поле 5"/>
          <p:cNvSpPr txBox="1"/>
          <p:nvPr/>
        </p:nvSpPr>
        <p:spPr>
          <a:xfrm>
            <a:off x="7185205" y="3504181"/>
            <a:ext cx="315541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 Добросовестность 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18" name="Текстовое поле 5"/>
          <p:cNvSpPr txBox="1"/>
          <p:nvPr/>
        </p:nvSpPr>
        <p:spPr>
          <a:xfrm>
            <a:off x="3935554" y="2615828"/>
            <a:ext cx="321159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 Обратная связь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23" name="Текстовое поле 5"/>
          <p:cNvSpPr txBox="1"/>
          <p:nvPr/>
        </p:nvSpPr>
        <p:spPr>
          <a:xfrm>
            <a:off x="7312534" y="5295923"/>
            <a:ext cx="315226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 Объективность и беспристрастность 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1935" y="3229554"/>
            <a:ext cx="1319131" cy="131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52" y="3403066"/>
            <a:ext cx="1389138" cy="137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87228"/>
            <a:ext cx="1783645" cy="116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43247" y="1426830"/>
            <a:ext cx="1351931" cy="123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33887" y="5306777"/>
            <a:ext cx="1383812" cy="120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622" y="1478844"/>
            <a:ext cx="1499140" cy="14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7762" y="3217797"/>
            <a:ext cx="2646238" cy="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93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990850" y="318785"/>
            <a:ext cx="8032750" cy="817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Единый стандарт клиентского обслуживания</a:t>
            </a:r>
            <a:endParaRPr lang="ru-RU" sz="3600" dirty="0">
              <a:solidFill>
                <a:srgbClr val="1F539F"/>
              </a:solidFill>
              <a:latin typeface="Palatino Linotype" panose="02040502050505030304" pitchFamily="18" charset="0"/>
              <a:ea typeface="Montserrat Medium"/>
              <a:cs typeface="Montserrat Medium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2878" y="1266595"/>
            <a:ext cx="10050722" cy="0"/>
          </a:xfrm>
          <a:prstGeom prst="line">
            <a:avLst/>
          </a:prstGeom>
          <a:ln w="28575">
            <a:solidFill>
              <a:schemeClr val="accent1"/>
            </a:solidFill>
          </a:ln>
        </p:spPr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58B35E-3125-44C8-929A-D334F5504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7261" y="179444"/>
            <a:ext cx="2116685" cy="854433"/>
          </a:xfrm>
          <a:prstGeom prst="rect">
            <a:avLst/>
          </a:prstGeom>
        </p:spPr>
      </p:pic>
      <p:sp>
        <p:nvSpPr>
          <p:cNvPr id="23" name="Текстовое поле 5"/>
          <p:cNvSpPr txBox="1"/>
          <p:nvPr/>
        </p:nvSpPr>
        <p:spPr>
          <a:xfrm>
            <a:off x="708533" y="1604456"/>
            <a:ext cx="713724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 Единый подход к клиентскому обслуживанию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20" name="Текстовое поле 5"/>
          <p:cNvSpPr txBox="1"/>
          <p:nvPr/>
        </p:nvSpPr>
        <p:spPr>
          <a:xfrm>
            <a:off x="4100843" y="3167969"/>
            <a:ext cx="713724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 Высокое качество клиентского обслуживания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sp>
        <p:nvSpPr>
          <p:cNvPr id="21" name="Текстовое поле 5"/>
          <p:cNvSpPr txBox="1"/>
          <p:nvPr/>
        </p:nvSpPr>
        <p:spPr>
          <a:xfrm>
            <a:off x="1320800" y="4550856"/>
            <a:ext cx="891822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 Предоставление услуг с использованием цифровой зоны </a:t>
            </a:r>
          </a:p>
          <a:p>
            <a:pPr algn="ctr"/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413" y="5613752"/>
            <a:ext cx="3340453" cy="75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2798" y="5183592"/>
            <a:ext cx="1416226" cy="131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599" y="2788355"/>
            <a:ext cx="2713207" cy="15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84356" y="1289756"/>
            <a:ext cx="2307343" cy="17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93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990850" y="318785"/>
            <a:ext cx="8032750" cy="81718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Электронные сервисы</a:t>
            </a:r>
            <a:endParaRPr lang="ru-RU" sz="3600" dirty="0">
              <a:solidFill>
                <a:srgbClr val="1F539F"/>
              </a:solidFill>
              <a:latin typeface="Palatino Linotype" panose="02040502050505030304" pitchFamily="18" charset="0"/>
              <a:ea typeface="Montserrat Medium"/>
              <a:cs typeface="Montserrat Medium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2878" y="1266595"/>
            <a:ext cx="10050722" cy="0"/>
          </a:xfrm>
          <a:prstGeom prst="line">
            <a:avLst/>
          </a:prstGeom>
          <a:ln w="28575">
            <a:solidFill>
              <a:schemeClr val="accent1"/>
            </a:solidFill>
          </a:ln>
        </p:spPr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58B35E-3125-44C8-929A-D334F5504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7261" y="179444"/>
            <a:ext cx="2116685" cy="854433"/>
          </a:xfrm>
          <a:prstGeom prst="rect">
            <a:avLst/>
          </a:prstGeom>
        </p:spPr>
      </p:pic>
      <p:sp>
        <p:nvSpPr>
          <p:cNvPr id="23" name="Текстовое поле 5"/>
          <p:cNvSpPr txBox="1"/>
          <p:nvPr/>
        </p:nvSpPr>
        <p:spPr>
          <a:xfrm>
            <a:off x="282148" y="1391385"/>
            <a:ext cx="11751702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5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В рамках цифровой трансформации предоставление государственных услуг осуществляется без личной явки посредством телекоммуникационной сети «Интернет» через Единый портал государственных </a:t>
            </a:r>
            <a:r>
              <a:rPr lang="ru-RU" sz="25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услуг, </a:t>
            </a:r>
            <a:r>
              <a:rPr lang="ru-RU" sz="25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а также через личный кабинет на сайте </a:t>
            </a:r>
            <a:r>
              <a:rPr lang="ru-RU" sz="25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+mj-ea"/>
                <a:cs typeface="+mj-cs"/>
                <a:sym typeface="+mn-ea"/>
              </a:rPr>
              <a:t>СФР</a:t>
            </a:r>
            <a:endParaRPr lang="ru-RU" sz="3200" dirty="0">
              <a:solidFill>
                <a:srgbClr val="1F539F"/>
              </a:solidFill>
              <a:latin typeface="Palatino Linotype" panose="02040502050505030304" pitchFamily="18" charset="0"/>
              <a:ea typeface="+mj-ea"/>
              <a:cs typeface="+mj-cs"/>
              <a:sym typeface="+mn-ea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2718" y="509454"/>
            <a:ext cx="2218700" cy="5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8131" y="381187"/>
            <a:ext cx="681488" cy="6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71" y="2958353"/>
            <a:ext cx="5711482" cy="38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8441" y="3039035"/>
            <a:ext cx="6259301" cy="381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93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4135" y="2260121"/>
            <a:ext cx="8207375" cy="117319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1F539F"/>
                </a:solidFill>
                <a:latin typeface="Palatino Linotype" panose="02040502050505030304" pitchFamily="18" charset="0"/>
                <a:ea typeface="Montserrat Medium"/>
                <a:cs typeface="Montserrat Medium"/>
              </a:rPr>
              <a:t>Как зарегистрироваться на Едином портале государственных услуг 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итоги 6мес2020">
      <a:dk1>
        <a:srgbClr val="4A4848"/>
      </a:dk1>
      <a:lt1>
        <a:sysClr val="window" lastClr="FFFFFF"/>
      </a:lt1>
      <a:dk2>
        <a:srgbClr val="4D5963"/>
      </a:dk2>
      <a:lt2>
        <a:srgbClr val="F2F2F2"/>
      </a:lt2>
      <a:accent1>
        <a:srgbClr val="2D86D7"/>
      </a:accent1>
      <a:accent2>
        <a:srgbClr val="E18B23"/>
      </a:accent2>
      <a:accent3>
        <a:srgbClr val="505D68"/>
      </a:accent3>
      <a:accent4>
        <a:srgbClr val="5A9FE0"/>
      </a:accent4>
      <a:accent5>
        <a:srgbClr val="E9AB5E"/>
      </a:accent5>
      <a:accent6>
        <a:srgbClr val="5D6B78"/>
      </a:accent6>
      <a:hlink>
        <a:srgbClr val="505D68"/>
      </a:hlink>
      <a:folHlink>
        <a:srgbClr val="2D86D7"/>
      </a:folHlink>
    </a:clrScheme>
    <a:fontScheme name="bebas">
      <a:majorFont>
        <a:latin typeface="Bebas Neue Bold"/>
        <a:ea typeface=""/>
        <a:cs typeface=""/>
      </a:majorFont>
      <a:minorFont>
        <a:latin typeface="Bebas Neue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436</Words>
  <Application>Microsoft Office PowerPoint</Application>
  <PresentationFormat>Произвольный</PresentationFormat>
  <Paragraphs>69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Слайд 1</vt:lpstr>
      <vt:lpstr>Слайд 2</vt:lpstr>
      <vt:lpstr>Слайд 3</vt:lpstr>
      <vt:lpstr>Создание Социального фонда</vt:lpstr>
      <vt:lpstr>Государственные услуги</vt:lpstr>
      <vt:lpstr>Принцип клиентоцентричности</vt:lpstr>
      <vt:lpstr>Единый стандарт клиентского обслуживания</vt:lpstr>
      <vt:lpstr>Электронные сервисы</vt:lpstr>
      <vt:lpstr>Как зарегистрироваться на Едином портале государственных услуг ?</vt:lpstr>
      <vt:lpstr>На портале Госуслуг (ЕПГУ) существует 3 уровня учетной записи: − упрощенная; − стандартная; − подтвержденная.</vt:lpstr>
      <vt:lpstr>Ссылка для регистрации: https://esia.gosuslugi.ru/registration/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ПФР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цифровых процессов оказания государственных услуг ПФР в электронном виде</dc:title>
  <dc:creator>Царева Анна Константиновна</dc:creator>
  <cp:lastModifiedBy>Administartor</cp:lastModifiedBy>
  <cp:revision>170</cp:revision>
  <cp:lastPrinted>2020-06-22T06:25:00Z</cp:lastPrinted>
  <dcterms:created xsi:type="dcterms:W3CDTF">2020-06-19T07:14:00Z</dcterms:created>
  <dcterms:modified xsi:type="dcterms:W3CDTF">2023-05-18T10:09:54Z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1C8F29B02C19409891E3924A569F0BFA</vt:lpwstr>
  </property>
  <property fmtid="{D5CDD505-2E9C-101B-9397-08002B2CF9AE}" pid="3" name="KSOProductBuildVer">
    <vt:lpwstr>1049-11.2.0.10382</vt:lpwstr>
  </property>
</Properties>
</file>